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63" r:id="rId5"/>
    <p:sldId id="258" r:id="rId6"/>
    <p:sldId id="264" r:id="rId7"/>
    <p:sldId id="266" r:id="rId8"/>
    <p:sldId id="267" r:id="rId9"/>
    <p:sldId id="26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3773" autoAdjust="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C17BF-0527-476F-950F-D55FF98D72AE}" type="datetimeFigureOut">
              <a:rPr lang="en-US" smtClean="0"/>
              <a:t>8/9/2020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717D7-95B4-4369-A6E7-FC72F81CC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717D7-95B4-4369-A6E7-FC72F81CC5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0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4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8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7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1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6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46404-AC4A-4E2B-81D0-CEE8A5A5E0A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0FF46-CBE8-4C71-99EC-0076E93E2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0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ngs-pipeline.weizmann.ac.i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874" y="159422"/>
            <a:ext cx="4838777" cy="771651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BIOINFORMATICS UNIT AT </a:t>
            </a:r>
            <a:r>
              <a:rPr lang="en-US" sz="2800" dirty="0" smtClean="0"/>
              <a:t>LSCF</a:t>
            </a:r>
            <a:endParaRPr lang="en-US" sz="2800" dirty="0"/>
          </a:p>
        </p:txBody>
      </p:sp>
      <p:pic>
        <p:nvPicPr>
          <p:cNvPr id="5" name="Picture 2" descr="https://ngs-pipeline.weizmann.ac.il/static/doc/bbcu_logo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99" y="1753086"/>
            <a:ext cx="2644124" cy="318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20839" y="2831614"/>
            <a:ext cx="9492342" cy="21771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NGS-pipeline </a:t>
            </a:r>
            <a:br>
              <a:rPr lang="en-US" dirty="0" smtClean="0"/>
            </a:br>
            <a:r>
              <a:rPr lang="en-US" dirty="0" smtClean="0"/>
              <a:t>(for sandbox unit and INCPM)</a:t>
            </a:r>
            <a:endParaRPr lang="en-US" dirty="0"/>
          </a:p>
        </p:txBody>
      </p:sp>
      <p:pic>
        <p:nvPicPr>
          <p:cNvPr id="1028" name="Picture 4" descr="Weizmann Institute of Science, opens in new wind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149" y="360095"/>
            <a:ext cx="4284616" cy="57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ngs-pipeline.weizmann.ac.il/static/doc/bbcu_logo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69" y="41990"/>
            <a:ext cx="611838" cy="73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6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212" y="0"/>
            <a:ext cx="5706291" cy="105605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5" name="Picture 2" descr="https://bbcunit.atlassian.net/wiki/download/attachments/1036484615/NGSpipeline_scheme.jpg?version=1&amp;modificationDate=1593500517845&amp;cacheVersion=1&amp;api=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766" y="1364816"/>
            <a:ext cx="4015048" cy="520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150" y="112544"/>
            <a:ext cx="10115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ngs-pipeline.weizmann.ac.il - Get post-sequencing services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0" y="615431"/>
            <a:ext cx="12185320" cy="6425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8497" y="5229449"/>
            <a:ext cx="2628571" cy="1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359" y="2691765"/>
            <a:ext cx="1409524" cy="3666667"/>
          </a:xfrm>
          <a:prstGeom prst="rect">
            <a:avLst/>
          </a:prstGeom>
        </p:spPr>
      </p:pic>
      <p:pic>
        <p:nvPicPr>
          <p:cNvPr id="88" name="Picture 2" descr="File:Icons8 flat folder.svg - Wikimedia Commo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568" y="872248"/>
            <a:ext cx="989089" cy="98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-12431"/>
            <a:ext cx="7596857" cy="1053070"/>
          </a:xfrm>
        </p:spPr>
        <p:txBody>
          <a:bodyPr/>
          <a:lstStyle/>
          <a:p>
            <a:pPr algn="ctr"/>
            <a:r>
              <a:rPr lang="en-US" dirty="0" smtClean="0"/>
              <a:t>sequencing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138" y="4954972"/>
            <a:ext cx="1218399" cy="938391"/>
          </a:xfrm>
        </p:spPr>
      </p:pic>
      <p:sp>
        <p:nvSpPr>
          <p:cNvPr id="8" name="TextBox 7"/>
          <p:cNvSpPr txBox="1"/>
          <p:nvPr/>
        </p:nvSpPr>
        <p:spPr>
          <a:xfrm>
            <a:off x="5074319" y="4051529"/>
            <a:ext cx="2496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Genomics, </a:t>
            </a:r>
            <a:r>
              <a:rPr lang="en-US" dirty="0" smtClean="0">
                <a:ln w="0"/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INCPM </a:t>
            </a:r>
            <a:r>
              <a:rPr lang="en-US" dirty="0">
                <a:ln w="0"/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unit - </a:t>
            </a:r>
            <a:r>
              <a:rPr lang="en-US" dirty="0" smtClean="0">
                <a:ln w="0"/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the Solar Tower building</a:t>
            </a:r>
            <a:endParaRPr lang="en-US" dirty="0">
              <a:ln w="0"/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381" y="2274428"/>
            <a:ext cx="1235319" cy="951423"/>
          </a:xfrm>
          <a:prstGeom prst="rect">
            <a:avLst/>
          </a:prstGeom>
        </p:spPr>
      </p:pic>
      <p:pic>
        <p:nvPicPr>
          <p:cNvPr id="12" name="Content Placeholder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928" y="2274428"/>
            <a:ext cx="1235319" cy="9514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90197" y="3365263"/>
            <a:ext cx="1980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NextSeq machines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98026" y="6104215"/>
            <a:ext cx="288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NovaSeq/ NextSeq machines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6883" y="130766"/>
            <a:ext cx="1876425" cy="6191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5138" y="4675521"/>
            <a:ext cx="737630" cy="135687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721595" y="1303883"/>
            <a:ext cx="976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Output: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50" name="Rectangle 2049"/>
          <p:cNvSpPr/>
          <p:nvPr/>
        </p:nvSpPr>
        <p:spPr>
          <a:xfrm>
            <a:off x="4978740" y="1320672"/>
            <a:ext cx="2663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n w="0"/>
                <a:solidFill>
                  <a:srgbClr val="0070C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Genomics, Sandbox unit – Levine building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44965" y="955370"/>
            <a:ext cx="28197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Input:</a:t>
            </a:r>
          </a:p>
          <a:p>
            <a:pPr algn="ctr"/>
            <a:r>
              <a:rPr lang="en-US" b="1" dirty="0" smtClean="0"/>
              <a:t>Flow</a:t>
            </a:r>
            <a:r>
              <a:rPr lang="en-US" dirty="0" smtClean="0"/>
              <a:t> </a:t>
            </a:r>
            <a:r>
              <a:rPr lang="en-US" b="1" dirty="0" smtClean="0"/>
              <a:t>cell</a:t>
            </a:r>
            <a:r>
              <a:rPr lang="en-US" dirty="0"/>
              <a:t> is a glass slide containing small fluidic channels, through which polymerases, dNTPs and buffers can be pumped. </a:t>
            </a:r>
          </a:p>
        </p:txBody>
      </p:sp>
      <p:sp>
        <p:nvSpPr>
          <p:cNvPr id="2051" name="Rounded Rectangle 2050"/>
          <p:cNvSpPr/>
          <p:nvPr/>
        </p:nvSpPr>
        <p:spPr>
          <a:xfrm>
            <a:off x="4900369" y="4662808"/>
            <a:ext cx="2998820" cy="19431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91992" y="1989974"/>
            <a:ext cx="2998820" cy="19431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16200000">
            <a:off x="8153275" y="5129026"/>
            <a:ext cx="346095" cy="662781"/>
          </a:xfrm>
          <a:prstGeom prst="downArrow">
            <a:avLst>
              <a:gd name="adj1" fmla="val 50000"/>
              <a:gd name="adj2" fmla="val 42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205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824" y="1434419"/>
            <a:ext cx="272368" cy="568082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-42864" y="594191"/>
            <a:ext cx="13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Samples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preparation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1" name="Down Arrow 60"/>
          <p:cNvSpPr/>
          <p:nvPr/>
        </p:nvSpPr>
        <p:spPr>
          <a:xfrm rot="17671635">
            <a:off x="1053644" y="2132249"/>
            <a:ext cx="346095" cy="662781"/>
          </a:xfrm>
          <a:prstGeom prst="downArrow">
            <a:avLst>
              <a:gd name="adj1" fmla="val 50000"/>
              <a:gd name="adj2" fmla="val 42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20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19422" y="2781076"/>
            <a:ext cx="928712" cy="928712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415256" y="958212"/>
            <a:ext cx="208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Sequencing</a:t>
            </a:r>
            <a:r>
              <a:rPr lang="en-US" dirty="0"/>
              <a:t> 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9459886" y="2496666"/>
            <a:ext cx="2192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stefan.weizmann.ac.il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9" name="Picture 205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0779" y="3037618"/>
            <a:ext cx="1466324" cy="1616448"/>
          </a:xfrm>
          <a:prstGeom prst="rect">
            <a:avLst/>
          </a:prstGeom>
        </p:spPr>
      </p:pic>
      <p:sp>
        <p:nvSpPr>
          <p:cNvPr id="68" name="Down Arrow 67"/>
          <p:cNvSpPr/>
          <p:nvPr/>
        </p:nvSpPr>
        <p:spPr>
          <a:xfrm rot="16200000">
            <a:off x="8145495" y="2974348"/>
            <a:ext cx="346095" cy="662781"/>
          </a:xfrm>
          <a:prstGeom prst="downArrow">
            <a:avLst>
              <a:gd name="adj1" fmla="val 50000"/>
              <a:gd name="adj2" fmla="val 42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 rot="16200000">
            <a:off x="4165745" y="2890241"/>
            <a:ext cx="346095" cy="662781"/>
          </a:xfrm>
          <a:prstGeom prst="downArrow">
            <a:avLst>
              <a:gd name="adj1" fmla="val 50000"/>
              <a:gd name="adj2" fmla="val 42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9899653" y="2923502"/>
            <a:ext cx="151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/data/</a:t>
            </a:r>
            <a:r>
              <a:rPr lang="en-US" dirty="0" err="1" smtClean="0"/>
              <a:t>nextseq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9899653" y="3440727"/>
            <a:ext cx="1634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/data1/</a:t>
            </a:r>
            <a:r>
              <a:rPr lang="en-US" dirty="0" err="1" smtClean="0"/>
              <a:t>nextseq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9899653" y="3702234"/>
            <a:ext cx="1677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/data1/</a:t>
            </a:r>
            <a:r>
              <a:rPr lang="en-US" dirty="0" err="1" smtClean="0"/>
              <a:t>novaseq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9744621" y="5320106"/>
            <a:ext cx="2292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/genomics/</a:t>
            </a:r>
            <a:r>
              <a:rPr lang="en-US" sz="1600" dirty="0" err="1" smtClean="0"/>
              <a:t>NextSeq_runs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9744621" y="5581613"/>
            <a:ext cx="233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/genomics/</a:t>
            </a:r>
            <a:r>
              <a:rPr lang="en-US" sz="1600" dirty="0" err="1" smtClean="0"/>
              <a:t>NovaSeq_runs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8455743" y="1714230"/>
            <a:ext cx="37311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200806_NB501465_0649_AH3G37BGXG</a:t>
            </a:r>
          </a:p>
          <a:p>
            <a:pPr algn="ctr"/>
            <a:r>
              <a:rPr lang="en-US" sz="1400" b="1" dirty="0" smtClean="0"/>
              <a:t>Date_machineName_runNumber_flowCellCode</a:t>
            </a:r>
          </a:p>
        </p:txBody>
      </p:sp>
      <p:sp>
        <p:nvSpPr>
          <p:cNvPr id="2061" name="TextBox 2060"/>
          <p:cNvSpPr txBox="1"/>
          <p:nvPr/>
        </p:nvSpPr>
        <p:spPr>
          <a:xfrm>
            <a:off x="9816645" y="1078267"/>
            <a:ext cx="70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.bcl files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1177" y="6261310"/>
            <a:ext cx="390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Binary Base Call (</a:t>
            </a:r>
            <a:r>
              <a:rPr lang="en-US" sz="1600" b="1" dirty="0" smtClean="0"/>
              <a:t>BCL</a:t>
            </a:r>
            <a:r>
              <a:rPr lang="en-US" sz="1600" dirty="0" smtClean="0"/>
              <a:t>) files are the raw data files generated by the Illumina sequencers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421351" y="4708604"/>
            <a:ext cx="270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igpfs.incpm.weizmann.ac.il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69395" y="5040700"/>
            <a:ext cx="928712" cy="928712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10716704" y="4207944"/>
            <a:ext cx="130940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</a:rPr>
              <a:t>m</a:t>
            </a:r>
            <a:r>
              <a:rPr lang="en-US" sz="1600" dirty="0" smtClean="0">
                <a:solidFill>
                  <a:srgbClr val="0070C0"/>
                </a:solidFill>
              </a:rPr>
              <a:t>ount of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066" name="Left Brace 2065"/>
          <p:cNvSpPr/>
          <p:nvPr/>
        </p:nvSpPr>
        <p:spPr>
          <a:xfrm flipH="1">
            <a:off x="11494045" y="3521836"/>
            <a:ext cx="157871" cy="649746"/>
          </a:xfrm>
          <a:prstGeom prst="leftBrace">
            <a:avLst>
              <a:gd name="adj1" fmla="val 41670"/>
              <a:gd name="adj2" fmla="val 5257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rved Left Arrow 44"/>
          <p:cNvSpPr/>
          <p:nvPr/>
        </p:nvSpPr>
        <p:spPr>
          <a:xfrm>
            <a:off x="11658708" y="3797478"/>
            <a:ext cx="362236" cy="100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3" name="Picture 1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165" y="1218321"/>
            <a:ext cx="272368" cy="568082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3812" y="1865266"/>
            <a:ext cx="272368" cy="568082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565" y="1607486"/>
            <a:ext cx="272368" cy="568082"/>
          </a:xfrm>
          <a:prstGeom prst="rect">
            <a:avLst/>
          </a:prstGeom>
        </p:spPr>
      </p:pic>
      <p:sp>
        <p:nvSpPr>
          <p:cNvPr id="128" name="Down Arrow 127"/>
          <p:cNvSpPr/>
          <p:nvPr/>
        </p:nvSpPr>
        <p:spPr>
          <a:xfrm rot="17970996">
            <a:off x="4123499" y="4309726"/>
            <a:ext cx="346095" cy="662781"/>
          </a:xfrm>
          <a:prstGeom prst="downArrow">
            <a:avLst>
              <a:gd name="adj1" fmla="val 50000"/>
              <a:gd name="adj2" fmla="val 42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Arrow Connector 46"/>
          <p:cNvCxnSpPr/>
          <p:nvPr/>
        </p:nvCxnSpPr>
        <p:spPr>
          <a:xfrm flipV="1">
            <a:off x="5508592" y="1585614"/>
            <a:ext cx="3721793" cy="2806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7147130" y="2498453"/>
            <a:ext cx="4870874" cy="41088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460051" y="540355"/>
            <a:ext cx="2467699" cy="97101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9230385" y="1004482"/>
            <a:ext cx="2467699" cy="8821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107" y="3314263"/>
            <a:ext cx="1889743" cy="37180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</a:t>
            </a:r>
            <a:r>
              <a:rPr lang="en-US" sz="2000" b="1" dirty="0" smtClean="0"/>
              <a:t>egister the run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08" y="3876796"/>
            <a:ext cx="6318646" cy="280977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Right after starting the run on the sequencer, wait 5 minutes.</a:t>
            </a:r>
          </a:p>
          <a:p>
            <a:r>
              <a:rPr lang="en-US" sz="1600" dirty="0" smtClean="0"/>
              <a:t>Log in to the </a:t>
            </a:r>
            <a:r>
              <a:rPr lang="en-US" sz="1600" dirty="0" smtClean="0">
                <a:hlinkClick r:id="rId2"/>
              </a:rPr>
              <a:t>NGS Pipeline</a:t>
            </a:r>
            <a:r>
              <a:rPr lang="en-US" sz="1600" dirty="0" smtClean="0"/>
              <a:t> website using your SusanC3 user id</a:t>
            </a:r>
          </a:p>
          <a:p>
            <a:r>
              <a:rPr lang="en-US" sz="1600" dirty="0"/>
              <a:t>Select "NGS Start Run“</a:t>
            </a:r>
          </a:p>
          <a:p>
            <a:r>
              <a:rPr lang="en-US" sz="1600" dirty="0"/>
              <a:t>Select your sequencing machine</a:t>
            </a:r>
          </a:p>
          <a:p>
            <a:r>
              <a:rPr lang="en-US" sz="1600" dirty="0"/>
              <a:t>provide the IP userid </a:t>
            </a:r>
            <a:endParaRPr lang="en-US" sz="1600" dirty="0" smtClean="0"/>
          </a:p>
          <a:p>
            <a:r>
              <a:rPr lang="en-US" sz="1600" dirty="0" smtClean="0"/>
              <a:t>Upload </a:t>
            </a:r>
            <a:r>
              <a:rPr lang="en-US" sz="1600" b="1" dirty="0" smtClean="0"/>
              <a:t>a sample sheet according</a:t>
            </a:r>
          </a:p>
          <a:p>
            <a:pPr marL="0" indent="0">
              <a:buNone/>
            </a:pPr>
            <a:r>
              <a:rPr lang="en-US" sz="1600" b="1" dirty="0" smtClean="0"/>
              <a:t>      to the protocol</a:t>
            </a:r>
            <a:endParaRPr lang="en-US" sz="1600" b="1" dirty="0"/>
          </a:p>
        </p:txBody>
      </p:sp>
      <p:pic>
        <p:nvPicPr>
          <p:cNvPr id="3076" name="Picture 4" descr="NGSpipeline_selectmach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820" y="4675948"/>
            <a:ext cx="3461969" cy="1466075"/>
          </a:xfrm>
          <a:prstGeom prst="rect">
            <a:avLst/>
          </a:prstGeom>
          <a:noFill/>
          <a:ln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348576" y="5225568"/>
            <a:ext cx="1607600" cy="6039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873434" y="391013"/>
            <a:ext cx="3072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ngs-pipeline.weizmann.ac.il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12514" y="1029268"/>
            <a:ext cx="28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susanc3.weizmann.ac.il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3172" y="314189"/>
            <a:ext cx="6860905" cy="63866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581987" y="955023"/>
            <a:ext cx="1665271" cy="421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WEIZMANN LDAP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7329417" y="3008613"/>
            <a:ext cx="474001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/data/services/support/</a:t>
            </a:r>
            <a:r>
              <a:rPr lang="en-US" sz="1400" b="1" dirty="0" err="1">
                <a:latin typeface="Calibri" panose="020F0502020204030204" pitchFamily="34" charset="0"/>
                <a:ea typeface="Calibri" panose="020F0502020204030204" pitchFamily="34" charset="0"/>
              </a:rPr>
              <a:t>dat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/runs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/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Create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yml file for each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run</a:t>
            </a:r>
          </a:p>
          <a:p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/data/</a:t>
            </a:r>
            <a:r>
              <a:rPr lang="en-US" sz="1400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fastq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/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Create a folder for each run </a:t>
            </a:r>
          </a:p>
          <a:p>
            <a:r>
              <a:rPr lang="en-US" sz="1400" b="1" dirty="0" smtClean="0">
                <a:latin typeface="Calibri" panose="020F0502020204030204" pitchFamily="34" charset="0"/>
              </a:rPr>
              <a:t>/data/</a:t>
            </a:r>
            <a:r>
              <a:rPr lang="en-US" sz="1400" b="1" dirty="0" err="1" smtClean="0">
                <a:latin typeface="Calibri" panose="020F0502020204030204" pitchFamily="34" charset="0"/>
              </a:rPr>
              <a:t>fastq</a:t>
            </a:r>
            <a:r>
              <a:rPr lang="en-US" sz="1400" b="1" dirty="0" smtClean="0">
                <a:latin typeface="Calibri" panose="020F0502020204030204" pitchFamily="34" charset="0"/>
              </a:rPr>
              <a:t>/&lt;run folder&gt;/ </a:t>
            </a:r>
            <a:r>
              <a:rPr lang="en-US" sz="1400" dirty="0" smtClean="0">
                <a:latin typeface="Calibri" panose="020F0502020204030204" pitchFamily="34" charset="0"/>
              </a:rPr>
              <a:t>Create xml for each step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78" y="1521924"/>
            <a:ext cx="6509411" cy="167190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145624" y="2521680"/>
            <a:ext cx="3095215" cy="36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stefan.weizmann.ac.il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39106" y="975255"/>
            <a:ext cx="2289794" cy="371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Test the sample sheet</a:t>
            </a:r>
            <a:endParaRPr lang="en-US" sz="2000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771789" y="1552473"/>
            <a:ext cx="1773559" cy="101334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694657" y="3804099"/>
            <a:ext cx="673428" cy="8718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" name="Picture 307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112" y="473312"/>
            <a:ext cx="942513" cy="53805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83320" y="2591158"/>
            <a:ext cx="686860" cy="392112"/>
          </a:xfrm>
          <a:prstGeom prst="rect">
            <a:avLst/>
          </a:prstGeom>
        </p:spPr>
      </p:pic>
      <p:sp>
        <p:nvSpPr>
          <p:cNvPr id="3074" name="Rectangle 3073"/>
          <p:cNvSpPr/>
          <p:nvPr/>
        </p:nvSpPr>
        <p:spPr>
          <a:xfrm>
            <a:off x="7804746" y="506966"/>
            <a:ext cx="1918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mg.weizmann.ac.il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10059038" y="1515902"/>
            <a:ext cx="819946" cy="371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LDAP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700617" y="3856484"/>
            <a:ext cx="1040991" cy="276999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1200" b="1" dirty="0" smtClean="0"/>
              <a:t>RunBcl2Fastq</a:t>
            </a:r>
            <a:endParaRPr lang="en-US" sz="1200" b="1" dirty="0"/>
          </a:p>
        </p:txBody>
      </p:sp>
      <p:cxnSp>
        <p:nvCxnSpPr>
          <p:cNvPr id="54" name="Straight Arrow Connector 53"/>
          <p:cNvCxnSpPr>
            <a:stCxn id="53" idx="2"/>
            <a:endCxn id="55" idx="0"/>
          </p:cNvCxnSpPr>
          <p:nvPr/>
        </p:nvCxnSpPr>
        <p:spPr>
          <a:xfrm flipH="1">
            <a:off x="11213630" y="4133483"/>
            <a:ext cx="7483" cy="26814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774022" y="4401629"/>
            <a:ext cx="879215" cy="276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RunFastQC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0838430" y="4920211"/>
            <a:ext cx="750398" cy="276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RunBlast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774022" y="5445452"/>
            <a:ext cx="873316" cy="276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RunReport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0571049" y="5970693"/>
            <a:ext cx="1279261" cy="27699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sz="1200" b="1" dirty="0" smtClean="0"/>
              <a:t>RunDestrebution</a:t>
            </a:r>
            <a:endParaRPr lang="en-US" sz="1200" b="1" dirty="0"/>
          </a:p>
        </p:txBody>
      </p:sp>
      <p:cxnSp>
        <p:nvCxnSpPr>
          <p:cNvPr id="59" name="Straight Arrow Connector 58"/>
          <p:cNvCxnSpPr>
            <a:stCxn id="55" idx="2"/>
            <a:endCxn id="56" idx="0"/>
          </p:cNvCxnSpPr>
          <p:nvPr/>
        </p:nvCxnSpPr>
        <p:spPr>
          <a:xfrm flipH="1">
            <a:off x="11213629" y="4678628"/>
            <a:ext cx="1" cy="241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6" idx="2"/>
            <a:endCxn id="57" idx="0"/>
          </p:cNvCxnSpPr>
          <p:nvPr/>
        </p:nvCxnSpPr>
        <p:spPr>
          <a:xfrm flipH="1">
            <a:off x="11210680" y="5197210"/>
            <a:ext cx="2949" cy="248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7" idx="2"/>
            <a:endCxn id="58" idx="0"/>
          </p:cNvCxnSpPr>
          <p:nvPr/>
        </p:nvCxnSpPr>
        <p:spPr>
          <a:xfrm>
            <a:off x="11210680" y="5722451"/>
            <a:ext cx="0" cy="248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7383573" y="5574343"/>
            <a:ext cx="2993237" cy="7481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43670" y="5587738"/>
            <a:ext cx="30983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Database</a:t>
            </a:r>
          </a:p>
          <a:p>
            <a:r>
              <a:rPr lang="en-US" b="1" dirty="0" smtClean="0"/>
              <a:t>/</a:t>
            </a:r>
            <a:r>
              <a:rPr lang="en-US" sz="1400" b="1" dirty="0" smtClean="0"/>
              <a:t>data</a:t>
            </a:r>
            <a:r>
              <a:rPr lang="en-US" sz="1400" b="1" dirty="0" smtClean="0">
                <a:ea typeface="Calibri" panose="020F0502020204030204" pitchFamily="34" charset="0"/>
              </a:rPr>
              <a:t>/services/support/</a:t>
            </a:r>
            <a:r>
              <a:rPr lang="en-US" sz="1400" b="1" dirty="0" err="1" smtClean="0">
                <a:ea typeface="Calibri" panose="020F0502020204030204" pitchFamily="34" charset="0"/>
              </a:rPr>
              <a:t>dat</a:t>
            </a:r>
            <a:r>
              <a:rPr lang="en-US" sz="1400" b="1" dirty="0" smtClean="0">
                <a:ea typeface="Calibri" panose="020F0502020204030204" pitchFamily="34" charset="0"/>
              </a:rPr>
              <a:t>/</a:t>
            </a:r>
            <a:r>
              <a:rPr lang="en-US" sz="1400" b="1" dirty="0" err="1" smtClean="0">
                <a:ea typeface="Calibri" panose="020F0502020204030204" pitchFamily="34" charset="0"/>
              </a:rPr>
              <a:t>status.yml</a:t>
            </a:r>
            <a:endParaRPr lang="en-US" sz="1400" b="1" dirty="0">
              <a:ea typeface="Calibri" panose="020F050202020403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7368085" y="3963239"/>
            <a:ext cx="3133061" cy="148221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153548" y="4060395"/>
            <a:ext cx="35366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Cron</a:t>
            </a:r>
          </a:p>
          <a:p>
            <a:pPr algn="ctr"/>
            <a:r>
              <a:rPr lang="en-US" sz="1400" b="1" dirty="0" smtClean="0"/>
              <a:t>Run </a:t>
            </a:r>
            <a:r>
              <a:rPr lang="en-US" sz="1200" b="1" dirty="0" smtClean="0"/>
              <a:t>/data/services/support/</a:t>
            </a:r>
            <a:r>
              <a:rPr lang="en-US" sz="1200" b="1" dirty="0" err="1" smtClean="0"/>
              <a:t>sbin</a:t>
            </a:r>
            <a:r>
              <a:rPr lang="en-US" sz="1200" b="1" dirty="0" smtClean="0"/>
              <a:t>/</a:t>
            </a:r>
            <a:r>
              <a:rPr lang="en-US" sz="1200" b="1" dirty="0" err="1" smtClean="0"/>
              <a:t>updateStatus</a:t>
            </a:r>
            <a:endParaRPr lang="en-US" sz="1200" b="1" dirty="0" smtClean="0"/>
          </a:p>
          <a:p>
            <a:pPr algn="ctr"/>
            <a:r>
              <a:rPr lang="en-US" sz="1400" b="1" dirty="0" smtClean="0"/>
              <a:t>Every 5 minutes</a:t>
            </a:r>
          </a:p>
          <a:p>
            <a:pPr algn="ctr"/>
            <a:r>
              <a:rPr lang="en-US" sz="1400" dirty="0" smtClean="0"/>
              <a:t>check the run</a:t>
            </a:r>
          </a:p>
          <a:p>
            <a:pPr algn="ctr"/>
            <a:r>
              <a:rPr lang="en-US" sz="1400" dirty="0" smtClean="0"/>
              <a:t>check the status of all the processes </a:t>
            </a:r>
          </a:p>
          <a:p>
            <a:pPr algn="ctr"/>
            <a:r>
              <a:rPr lang="en-US" sz="1400" dirty="0" smtClean="0"/>
              <a:t>in the xml files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 rot="18388156">
            <a:off x="6235795" y="3892567"/>
            <a:ext cx="1302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 request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312250" y="2487035"/>
            <a:ext cx="1880857" cy="107721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0070C0"/>
                </a:solidFill>
              </a:rPr>
              <a:t>Protocols:</a:t>
            </a:r>
          </a:p>
          <a:p>
            <a:pPr lvl="0" algn="ctr"/>
            <a:r>
              <a:rPr lang="en-US" sz="1600" dirty="0" smtClean="0">
                <a:solidFill>
                  <a:srgbClr val="0070C0"/>
                </a:solidFill>
              </a:rPr>
              <a:t>MARS-</a:t>
            </a:r>
            <a:r>
              <a:rPr lang="en-US" sz="1600" dirty="0" err="1" smtClean="0">
                <a:solidFill>
                  <a:srgbClr val="0070C0"/>
                </a:solidFill>
              </a:rPr>
              <a:t>Seq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0" algn="ctr"/>
            <a:r>
              <a:rPr lang="en-US" sz="1600" dirty="0" smtClean="0">
                <a:solidFill>
                  <a:srgbClr val="0070C0"/>
                </a:solidFill>
              </a:rPr>
              <a:t>Next-</a:t>
            </a:r>
            <a:r>
              <a:rPr lang="en-US" sz="1600" dirty="0" err="1" smtClean="0">
                <a:solidFill>
                  <a:srgbClr val="0070C0"/>
                </a:solidFill>
              </a:rPr>
              <a:t>Seq</a:t>
            </a:r>
            <a:r>
              <a:rPr lang="en-US" sz="1600" dirty="0" smtClean="0">
                <a:solidFill>
                  <a:srgbClr val="0070C0"/>
                </a:solidFill>
              </a:rPr>
              <a:t> (</a:t>
            </a:r>
            <a:r>
              <a:rPr lang="en-US" sz="1600" dirty="0" err="1" smtClean="0">
                <a:solidFill>
                  <a:srgbClr val="0070C0"/>
                </a:solidFill>
              </a:rPr>
              <a:t>trueSeq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</a:p>
          <a:p>
            <a:pPr lvl="0" algn="ctr"/>
            <a:r>
              <a:rPr lang="en-US" sz="1600" dirty="0" smtClean="0">
                <a:solidFill>
                  <a:srgbClr val="0070C0"/>
                </a:solidFill>
              </a:rPr>
              <a:t>10X Genomics</a:t>
            </a:r>
          </a:p>
        </p:txBody>
      </p:sp>
    </p:spTree>
    <p:extLst>
      <p:ext uri="{BB962C8B-B14F-4D97-AF65-F5344CB8AC3E}">
        <p14:creationId xmlns:p14="http://schemas.microsoft.com/office/powerpoint/2010/main" val="37205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15"/>
            <a:ext cx="5706291" cy="1056055"/>
          </a:xfrm>
        </p:spPr>
        <p:txBody>
          <a:bodyPr/>
          <a:lstStyle/>
          <a:p>
            <a:r>
              <a:rPr lang="en-US" dirty="0" smtClean="0"/>
              <a:t>The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07" y="1670629"/>
            <a:ext cx="9255698" cy="46517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bcl2fastq software </a:t>
            </a:r>
            <a:r>
              <a:rPr lang="en-US" sz="2400" dirty="0" smtClean="0"/>
              <a:t>- converts BCL into FASTQ files</a:t>
            </a:r>
            <a:endParaRPr lang="en-US" sz="2400" dirty="0" smtClean="0"/>
          </a:p>
          <a:p>
            <a:r>
              <a:rPr lang="en-US" sz="2400" dirty="0" smtClean="0"/>
              <a:t>separates multiplexed samples (demultiplexing). The samples are identified by index sequences that were attached to the template during sample prep</a:t>
            </a:r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The sample sheet </a:t>
            </a:r>
            <a:r>
              <a:rPr lang="en-US" sz="2400" dirty="0" smtClean="0"/>
              <a:t>(SampleSheet.csv/.</a:t>
            </a:r>
            <a:r>
              <a:rPr lang="en-US" sz="2400" dirty="0" err="1" smtClean="0"/>
              <a:t>xls</a:t>
            </a:r>
            <a:r>
              <a:rPr lang="en-US" sz="2400" dirty="0" smtClean="0"/>
              <a:t> file) directs the software how to assign reads to samples. </a:t>
            </a:r>
          </a:p>
          <a:p>
            <a:r>
              <a:rPr lang="en-US" sz="2400" dirty="0" smtClean="0"/>
              <a:t>Generates a directory for each Sample, which contains all of the demultiplexed compressed </a:t>
            </a:r>
            <a:r>
              <a:rPr lang="en-US" sz="2400" dirty="0" smtClean="0">
                <a:solidFill>
                  <a:srgbClr val="00B050"/>
                </a:solidFill>
              </a:rPr>
              <a:t>FASTQ files</a:t>
            </a:r>
          </a:p>
          <a:p>
            <a:r>
              <a:rPr lang="en-US" sz="2400" dirty="0" smtClean="0"/>
              <a:t>Reads with undetermined indices will be placed in the directory </a:t>
            </a:r>
            <a:r>
              <a:rPr lang="en-US" sz="2400" dirty="0" smtClean="0">
                <a:solidFill>
                  <a:srgbClr val="00B050"/>
                </a:solidFill>
              </a:rPr>
              <a:t>Undetermined</a:t>
            </a:r>
          </a:p>
          <a:p>
            <a:r>
              <a:rPr lang="en-US" sz="2400" dirty="0" smtClean="0"/>
              <a:t>Stdout is written to this file: </a:t>
            </a:r>
            <a:r>
              <a:rPr lang="en-US" sz="2400" dirty="0" smtClean="0">
                <a:solidFill>
                  <a:srgbClr val="00B050"/>
                </a:solidFill>
              </a:rPr>
              <a:t>bcl2fastq.log</a:t>
            </a:r>
            <a:r>
              <a:rPr lang="en-US" sz="2400" dirty="0" smtClean="0"/>
              <a:t>. This file attached to the email if there was a problem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7665" y="1652371"/>
            <a:ext cx="1439689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RunBcl2Fastq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1477509" y="2021703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106" y="2559481"/>
            <a:ext cx="120661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RunFastQC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130" y="3462080"/>
            <a:ext cx="100604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RunBlast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7892" y="4406172"/>
            <a:ext cx="119051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RunReport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958" y="5318633"/>
            <a:ext cx="172277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/>
              <a:t>RunDistribution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73153" y="2918685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473153" y="3859217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90607" y="4775504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6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15"/>
            <a:ext cx="5706291" cy="1056055"/>
          </a:xfrm>
        </p:spPr>
        <p:txBody>
          <a:bodyPr/>
          <a:lstStyle/>
          <a:p>
            <a:r>
              <a:rPr lang="en-US" dirty="0" smtClean="0"/>
              <a:t>The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8433" y="1387804"/>
            <a:ext cx="9037942" cy="488721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FastQC</a:t>
            </a:r>
            <a:r>
              <a:rPr lang="en-US" dirty="0" smtClean="0">
                <a:solidFill>
                  <a:srgbClr val="00B050"/>
                </a:solidFill>
              </a:rPr>
              <a:t> tool </a:t>
            </a:r>
            <a:r>
              <a:rPr lang="en-US" dirty="0" smtClean="0"/>
              <a:t>- A </a:t>
            </a:r>
            <a:r>
              <a:rPr lang="en-US" dirty="0"/>
              <a:t>quality control </a:t>
            </a:r>
            <a:r>
              <a:rPr lang="en-US" dirty="0" smtClean="0"/>
              <a:t>tool, </a:t>
            </a:r>
            <a:r>
              <a:rPr lang="en-US" dirty="0"/>
              <a:t>p</a:t>
            </a:r>
            <a:r>
              <a:rPr lang="en-US" dirty="0" smtClean="0"/>
              <a:t>roviding a quick overview to tell you in which areas there may be problems</a:t>
            </a:r>
          </a:p>
          <a:p>
            <a:r>
              <a:rPr lang="en-US" dirty="0" smtClean="0"/>
              <a:t>Run </a:t>
            </a:r>
            <a:r>
              <a:rPr lang="en-US" dirty="0"/>
              <a:t>on each sample </a:t>
            </a:r>
            <a:r>
              <a:rPr lang="en-US" dirty="0" smtClean="0"/>
              <a:t>separately</a:t>
            </a:r>
          </a:p>
          <a:p>
            <a:r>
              <a:rPr lang="en-US" dirty="0" smtClean="0"/>
              <a:t>Summary </a:t>
            </a:r>
            <a:r>
              <a:rPr lang="en-US" dirty="0"/>
              <a:t>graphs and tables to quickly assess your data</a:t>
            </a:r>
          </a:p>
          <a:p>
            <a:r>
              <a:rPr lang="en-US" dirty="0"/>
              <a:t>Export of results to an HTML </a:t>
            </a:r>
            <a:r>
              <a:rPr lang="en-US" dirty="0" smtClean="0"/>
              <a:t>report for each sample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Run </a:t>
            </a:r>
            <a:r>
              <a:rPr lang="en-US" dirty="0">
                <a:solidFill>
                  <a:srgbClr val="00B050"/>
                </a:solidFill>
              </a:rPr>
              <a:t>MultiQC software </a:t>
            </a:r>
            <a:r>
              <a:rPr lang="en-US" dirty="0"/>
              <a:t>– join the samples </a:t>
            </a:r>
            <a:r>
              <a:rPr lang="en-US" dirty="0" smtClean="0"/>
              <a:t>and create </a:t>
            </a:r>
            <a:r>
              <a:rPr lang="en-US" dirty="0"/>
              <a:t>an </a:t>
            </a:r>
            <a:r>
              <a:rPr lang="en-US" dirty="0" smtClean="0"/>
              <a:t>HTML </a:t>
            </a:r>
            <a:r>
              <a:rPr lang="en-US" dirty="0"/>
              <a:t>for all the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applicable when running without a sample sheet (without demultiplexing)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7665" y="1652371"/>
            <a:ext cx="143968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RunBcl2Fastq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1477509" y="2021703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106" y="2559481"/>
            <a:ext cx="120661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RunFastQC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130" y="3462080"/>
            <a:ext cx="100604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RunBlast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7892" y="4406172"/>
            <a:ext cx="119051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RunReport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958" y="5318633"/>
            <a:ext cx="1663276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/>
              <a:t>RunDistribution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73153" y="2918685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473153" y="3859217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90607" y="4775504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7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15"/>
            <a:ext cx="5706291" cy="1056055"/>
          </a:xfrm>
        </p:spPr>
        <p:txBody>
          <a:bodyPr/>
          <a:lstStyle/>
          <a:p>
            <a:r>
              <a:rPr lang="en-US" dirty="0" smtClean="0"/>
              <a:t>The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0069" y="1652371"/>
            <a:ext cx="9037942" cy="488721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Run </a:t>
            </a:r>
            <a:r>
              <a:rPr lang="en-US" dirty="0" smtClean="0">
                <a:solidFill>
                  <a:srgbClr val="00B050"/>
                </a:solidFill>
              </a:rPr>
              <a:t>Blast</a:t>
            </a:r>
            <a:r>
              <a:rPr lang="en-US" dirty="0" smtClean="0"/>
              <a:t> on </a:t>
            </a:r>
            <a:r>
              <a:rPr lang="en-US" dirty="0"/>
              <a:t>the table of “overrepresented sequences” in </a:t>
            </a:r>
            <a:r>
              <a:rPr lang="en-US" dirty="0" smtClean="0"/>
              <a:t>the fastqc </a:t>
            </a:r>
            <a:r>
              <a:rPr lang="en-US" dirty="0"/>
              <a:t>report (of each sample) and find the possible source (organism) for this sequence.</a:t>
            </a:r>
          </a:p>
          <a:p>
            <a:r>
              <a:rPr lang="en-US" dirty="0">
                <a:solidFill>
                  <a:srgbClr val="00B050"/>
                </a:solidFill>
              </a:rPr>
              <a:t>The taxonomy DB </a:t>
            </a:r>
            <a:r>
              <a:rPr lang="en-US" dirty="0"/>
              <a:t>is built by bioutils package of python </a:t>
            </a:r>
            <a:endParaRPr lang="en-US" dirty="0" smtClean="0"/>
          </a:p>
          <a:p>
            <a:r>
              <a:rPr lang="en-US" dirty="0" smtClean="0"/>
              <a:t>Not applicable when running without a sample sheet (without demultiplexing)</a:t>
            </a:r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7665" y="1652371"/>
            <a:ext cx="143968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RunBcl2Fastq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1477509" y="2021703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106" y="2559481"/>
            <a:ext cx="120661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RunFastQC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130" y="3462080"/>
            <a:ext cx="1006045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RunBlast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7892" y="4406172"/>
            <a:ext cx="119051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RunReport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958" y="5318633"/>
            <a:ext cx="1663276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/>
              <a:t>RunDistribution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73153" y="2918685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473153" y="3859217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90607" y="4775504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5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15"/>
            <a:ext cx="5706291" cy="1056055"/>
          </a:xfrm>
        </p:spPr>
        <p:txBody>
          <a:bodyPr/>
          <a:lstStyle/>
          <a:p>
            <a:r>
              <a:rPr lang="en-US" dirty="0" smtClean="0"/>
              <a:t>The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7198" y="1090670"/>
            <a:ext cx="7647639" cy="16947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smtClean="0"/>
              <a:t>Create a report with:</a:t>
            </a:r>
          </a:p>
          <a:p>
            <a:pPr lvl="1"/>
            <a:r>
              <a:rPr lang="en-US" sz="2000" dirty="0" smtClean="0"/>
              <a:t> An HTML with graphs for the run results statistics</a:t>
            </a:r>
          </a:p>
          <a:p>
            <a:pPr lvl="1"/>
            <a:r>
              <a:rPr lang="en-US" sz="2000" dirty="0" smtClean="0"/>
              <a:t> Links </a:t>
            </a:r>
            <a:r>
              <a:rPr lang="en-US" sz="2000" dirty="0"/>
              <a:t>to all </a:t>
            </a:r>
            <a:r>
              <a:rPr lang="en-US" sz="2000" dirty="0" smtClean="0"/>
              <a:t>FASTQC reports</a:t>
            </a:r>
          </a:p>
          <a:p>
            <a:pPr lvl="1"/>
            <a:r>
              <a:rPr lang="en-US" sz="2000" dirty="0" smtClean="0"/>
              <a:t>Link to MultiQC report</a:t>
            </a:r>
          </a:p>
          <a:p>
            <a:pPr lvl="1"/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57665" y="1652371"/>
            <a:ext cx="143968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RunBcl2Fastq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1477509" y="2021703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106" y="2559481"/>
            <a:ext cx="120661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RunFastQC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130" y="3462080"/>
            <a:ext cx="100604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RunBlast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7892" y="4406172"/>
            <a:ext cx="1190519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RunReport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958" y="5318633"/>
            <a:ext cx="1663276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 err="1" smtClean="0"/>
              <a:t>RunDistribution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73153" y="2918685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473153" y="3859217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90607" y="4775504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542" y="2740671"/>
            <a:ext cx="6650482" cy="411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15"/>
            <a:ext cx="5706291" cy="1056055"/>
          </a:xfrm>
        </p:spPr>
        <p:txBody>
          <a:bodyPr/>
          <a:lstStyle/>
          <a:p>
            <a:r>
              <a:rPr lang="en-US" dirty="0" smtClean="0"/>
              <a:t>The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4058" y="2021703"/>
            <a:ext cx="9037942" cy="2724309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Create folders and links for each user and PI</a:t>
            </a:r>
          </a:p>
          <a:p>
            <a:pPr lvl="0"/>
            <a:r>
              <a:rPr lang="en-US" sz="2400" dirty="0" smtClean="0"/>
              <a:t>An email will be sent upon sequencing completion, with instructions about downloading Bcl and/or </a:t>
            </a:r>
            <a:r>
              <a:rPr lang="en-US" sz="2400" dirty="0" err="1" smtClean="0"/>
              <a:t>Fastq</a:t>
            </a:r>
            <a:r>
              <a:rPr lang="en-US" sz="2400" dirty="0" smtClean="0"/>
              <a:t> files.  </a:t>
            </a:r>
          </a:p>
          <a:p>
            <a:pPr lvl="0"/>
            <a:r>
              <a:rPr lang="en-US" sz="2400" dirty="0" smtClean="0"/>
              <a:t>If demultiplexing was selected, an additional link for viewing QC results will be attached</a:t>
            </a:r>
          </a:p>
          <a:p>
            <a:pPr lvl="0"/>
            <a:r>
              <a:rPr lang="en-US" sz="2400" dirty="0" smtClean="0"/>
              <a:t>In case of error in bcl2fastq, </a:t>
            </a:r>
            <a:r>
              <a:rPr lang="en-US" sz="2400" dirty="0" smtClean="0"/>
              <a:t>a log file will be attached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7665" y="1652371"/>
            <a:ext cx="143968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RunBcl2Fastq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2"/>
          </p:cNvCxnSpPr>
          <p:nvPr/>
        </p:nvCxnSpPr>
        <p:spPr>
          <a:xfrm flipH="1">
            <a:off x="1477509" y="2021703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49106" y="2559481"/>
            <a:ext cx="120661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RunFastQC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0130" y="3462080"/>
            <a:ext cx="100604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RunBlast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7892" y="4406172"/>
            <a:ext cx="119051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lvl="0"/>
          </a:lstStyle>
          <a:p>
            <a:r>
              <a:rPr lang="en-US" dirty="0"/>
              <a:t>RunReport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7958" y="5318633"/>
            <a:ext cx="1663276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en-US" dirty="0" err="1" smtClean="0"/>
              <a:t>RunDistribution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1473153" y="2918685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473153" y="3859217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490607" y="4775504"/>
            <a:ext cx="1" cy="517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3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117746</TotalTime>
  <Words>585</Words>
  <Application>Microsoft Office PowerPoint</Application>
  <PresentationFormat>Widescreen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BIOINFORMATICS UNIT AT LSCF</vt:lpstr>
      <vt:lpstr>PowerPoint Presentation</vt:lpstr>
      <vt:lpstr>sequencing</vt:lpstr>
      <vt:lpstr>Register the run</vt:lpstr>
      <vt:lpstr>The pipeline</vt:lpstr>
      <vt:lpstr>The pipeline</vt:lpstr>
      <vt:lpstr>The pipeline</vt:lpstr>
      <vt:lpstr>The pipeline</vt:lpstr>
      <vt:lpstr>The pipeline</vt:lpstr>
      <vt:lpstr>Summary</vt:lpstr>
    </vt:vector>
  </TitlesOfParts>
  <Company>WIS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UNIT AT LSCF</dc:title>
  <dc:creator>Michal Twik</dc:creator>
  <cp:lastModifiedBy>Michal Twik</cp:lastModifiedBy>
  <cp:revision>94</cp:revision>
  <dcterms:created xsi:type="dcterms:W3CDTF">2020-08-04T13:03:52Z</dcterms:created>
  <dcterms:modified xsi:type="dcterms:W3CDTF">2020-10-25T07:29:55Z</dcterms:modified>
</cp:coreProperties>
</file>